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2" r:id="rId4"/>
    <p:sldId id="257" r:id="rId5"/>
    <p:sldId id="263" r:id="rId6"/>
    <p:sldId id="300" r:id="rId7"/>
    <p:sldId id="301" r:id="rId8"/>
    <p:sldId id="302" r:id="rId9"/>
    <p:sldId id="337" r:id="rId10"/>
    <p:sldId id="344" r:id="rId11"/>
    <p:sldId id="338" r:id="rId12"/>
    <p:sldId id="342" r:id="rId13"/>
    <p:sldId id="343" r:id="rId14"/>
    <p:sldId id="331" r:id="rId15"/>
    <p:sldId id="339" r:id="rId16"/>
    <p:sldId id="3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5A3BF-6AFE-AA40-BE17-477029FB41FF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1EBE5-BD09-9541-90E6-5393E6726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Viruses, bacteria, fungi, oomycetes, established, emerging; characterization (phenotype prediction: host range, antibiotic/fungicide resistance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1E33-C302-0C4C-9665-4F27F4C4C3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2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AB5B-BA72-5A3C-9B20-EBC6C7F52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39B86-232B-C936-D843-EC4D2AF9C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B7B77-F417-A2F4-C6CF-051D9466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3239B-0ABB-9205-AC83-F66D9965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FDCBB-C1B8-3724-BF6A-8B5D4251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8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4E03-1BB0-77C6-81E4-4BD1F1A2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CC513-737C-99E2-EF72-3DCECBE82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FC851-2126-3748-113F-2A89B9CE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6B97-D677-D4AE-9480-1ED104EA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ACBD9-4BD1-23F9-15F9-0E6AB89C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EA895-6484-4F0B-C977-18C20D2DC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694E6-D42E-14AC-0899-B134B187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3166-54FB-352E-9DF6-563A3840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6C728-FBD1-BC4C-2AAA-6FC1318D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537A-60A5-0352-8512-64EC2905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8341-60CE-1E14-3F5D-F1F34E62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3064-0787-B6E0-808C-B46E16A2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885D2-ED15-8C98-2939-547D9CC7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24F57-9066-6086-9780-F9D3499D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92B5D-03BF-75B3-2065-13EC82A7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C3DE-D468-B2C9-5015-B98A3DBB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6B1C7-D896-65A6-C54B-3D46429B8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7C5A0-3CBB-C43E-7849-722DAA9C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4D5D9-862B-90BA-13DA-2B3C2B3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6EFC-C7BA-90C9-B321-15EAED2D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F505-0D97-FC21-591D-A808D0C5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A2CB6-1C6F-26DD-3BAB-365E452D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6E163-84DB-22FE-EE6C-4C6F88B33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CC94A-7B70-F83E-4044-3F65A405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04BDC-A719-44FB-FDBE-B87FBD8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F2AA5-4CFE-7C90-FAA0-20501D5E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6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B5FB-1955-A870-FF6D-4117C748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0203-FF20-1421-CFFC-A04E1C4E2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2C4CB-8E96-4493-A3ED-36CF05B4F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D73DE-E205-4D28-21F0-0E27C6995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468FC-DE92-5B90-5132-AF6D14FD1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79FD3C-5FE5-5854-E87E-11AE7089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A0497-0C09-82B1-7231-C0205520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34A6D2-C3DE-DB04-9FA2-6C4D60C7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F0A2-CBE4-B0A4-0924-A4048386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EACBD-FAD0-44A1-C121-ECA024DF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2275B-1898-9854-F7E9-CBDE9CE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6063-6E2A-4703-8A62-188086EC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EA1DA-C04A-1152-8EFC-37332043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AA553-3202-64C7-CA1B-9EFC560E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EC66-65F6-D824-3518-65D7ECC5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5C4C-0D89-9F22-04D8-3F3561ED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5F7C-7824-0E07-3C59-85EC8DBA3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CE957-0837-2275-19B3-94BCF9D7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4E212-C6DE-36A6-B2AB-19E81D17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86EBC-0A62-82C2-9AE6-0511C78F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6844-410A-22F6-327B-BA8817CA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1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AF9-DBEF-08CA-5035-043BED61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31719-C4C7-DDE1-3BD4-799D3F2C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655BE-BDE2-FD0A-6E05-6FF5ECF4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FE44D-DA6D-7834-6BEC-53E00421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187CF-45ED-0361-2B64-726D37C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D49F2-9D3C-DA9A-2BC2-AF6AD8C2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2031C-BB79-1D13-60D1-FFBCB2FC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275D-906C-7C6B-D9A9-FB9760FD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0B787-FF11-4848-2E30-560C81863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3F0F9-B5DA-6C4E-A2C4-EC55B8EF9D0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9DCC1-E6C3-9DBA-9C32-EB2B4EAB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D5E71-788A-1B88-2A01-4ECFD9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EC3871-B54B-E047-BA92-1CDDE921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51264535-1496-A3CB-9EB4-C1578091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7" y="1681636"/>
            <a:ext cx="9299319" cy="2022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9B116-0F82-C237-95C8-CEF86EA033BC}"/>
              </a:ext>
            </a:extLst>
          </p:cNvPr>
          <p:cNvSpPr txBox="1"/>
          <p:nvPr/>
        </p:nvSpPr>
        <p:spPr>
          <a:xfrm>
            <a:off x="1577359" y="3915397"/>
            <a:ext cx="99309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… a web server for precise genome-based </a:t>
            </a:r>
            <a:r>
              <a:rPr lang="en-US" sz="2600" b="1" dirty="0"/>
              <a:t>prokaryotic</a:t>
            </a:r>
            <a:r>
              <a:rPr lang="en-US" sz="2600" dirty="0"/>
              <a:t>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8629E-F1D2-B583-771E-383C73EE614A}"/>
              </a:ext>
            </a:extLst>
          </p:cNvPr>
          <p:cNvSpPr txBox="1"/>
          <p:nvPr/>
        </p:nvSpPr>
        <p:spPr>
          <a:xfrm>
            <a:off x="1760023" y="4619002"/>
            <a:ext cx="8132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a </a:t>
            </a:r>
            <a:r>
              <a:rPr lang="en-US" sz="2000" b="1" dirty="0"/>
              <a:t>fungal</a:t>
            </a:r>
            <a:r>
              <a:rPr lang="en-US" sz="2000" dirty="0"/>
              <a:t> version to come soon, and a plant </a:t>
            </a:r>
            <a:r>
              <a:rPr lang="en-US" sz="2000" b="1" dirty="0"/>
              <a:t>virus</a:t>
            </a:r>
            <a:r>
              <a:rPr lang="en-US" sz="2000" dirty="0"/>
              <a:t> version to come later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601E7-D0A4-39A4-CD7D-D2BA2E36D462}"/>
              </a:ext>
            </a:extLst>
          </p:cNvPr>
          <p:cNvSpPr txBox="1"/>
          <p:nvPr/>
        </p:nvSpPr>
        <p:spPr>
          <a:xfrm>
            <a:off x="1882160" y="5230274"/>
            <a:ext cx="10060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metagenomic sequences cannot be used unless the pathogen is highly abundant, but …</a:t>
            </a:r>
          </a:p>
        </p:txBody>
      </p:sp>
    </p:spTree>
    <p:extLst>
      <p:ext uri="{BB962C8B-B14F-4D97-AF65-F5344CB8AC3E}">
        <p14:creationId xmlns:p14="http://schemas.microsoft.com/office/powerpoint/2010/main" val="74263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F0E4-DC08-799E-F74C-F4B9EAFD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B0C2D5-5DCB-6DF1-6044-9169853E1AA5}"/>
              </a:ext>
            </a:extLst>
          </p:cNvPr>
          <p:cNvGrpSpPr/>
          <p:nvPr/>
        </p:nvGrpSpPr>
        <p:grpSpPr>
          <a:xfrm>
            <a:off x="648990" y="573501"/>
            <a:ext cx="11021724" cy="5647425"/>
            <a:chOff x="17453422" y="5601058"/>
            <a:chExt cx="11021724" cy="5647425"/>
          </a:xfrm>
        </p:grpSpPr>
        <p:pic>
          <p:nvPicPr>
            <p:cNvPr id="5" name="Picture 4" descr="A rainbow pyramid with text overlay&#10;&#10;AI-generated content may be incorrect.">
              <a:extLst>
                <a:ext uri="{FF2B5EF4-FFF2-40B4-BE49-F238E27FC236}">
                  <a16:creationId xmlns:a16="http://schemas.microsoft.com/office/drawing/2014/main" id="{02B489A3-A9F1-8D15-C0E9-416DECBB8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004" b="6894"/>
            <a:stretch>
              <a:fillRect/>
            </a:stretch>
          </p:blipFill>
          <p:spPr>
            <a:xfrm>
              <a:off x="17453422" y="5601058"/>
              <a:ext cx="7772400" cy="5647425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6FD7405-752D-DCF0-C930-9B8D6FD595D2}"/>
                </a:ext>
              </a:extLst>
            </p:cNvPr>
            <p:cNvSpPr/>
            <p:nvPr/>
          </p:nvSpPr>
          <p:spPr>
            <a:xfrm>
              <a:off x="17654258" y="5649447"/>
              <a:ext cx="10820888" cy="1754406"/>
            </a:xfrm>
            <a:prstGeom prst="roundRect">
              <a:avLst/>
            </a:prstGeom>
            <a:solidFill>
              <a:srgbClr val="920D40">
                <a:alpha val="11996"/>
              </a:srgb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D9B22B-B6F9-6092-50E1-0215F5DB8989}"/>
              </a:ext>
            </a:extLst>
          </p:cNvPr>
          <p:cNvSpPr txBox="1"/>
          <p:nvPr/>
        </p:nvSpPr>
        <p:spPr>
          <a:xfrm>
            <a:off x="8421390" y="3836945"/>
            <a:ext cx="294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Traditional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F66E4-F674-F49A-6D24-BB2975E934FE}"/>
              </a:ext>
            </a:extLst>
          </p:cNvPr>
          <p:cNvSpPr txBox="1"/>
          <p:nvPr/>
        </p:nvSpPr>
        <p:spPr>
          <a:xfrm>
            <a:off x="8278000" y="1365379"/>
            <a:ext cx="3157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“Enhanced” taxonomy</a:t>
            </a:r>
          </a:p>
          <a:p>
            <a:pPr algn="ctr"/>
            <a:r>
              <a:rPr lang="en-US" sz="2400" dirty="0"/>
              <a:t>(LINs)</a:t>
            </a:r>
          </a:p>
        </p:txBody>
      </p:sp>
    </p:spTree>
    <p:extLst>
      <p:ext uri="{BB962C8B-B14F-4D97-AF65-F5344CB8AC3E}">
        <p14:creationId xmlns:p14="http://schemas.microsoft.com/office/powerpoint/2010/main" val="267776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C9A9-C035-444D-C8FC-53916819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60"/>
            <a:ext cx="10515600" cy="9277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Taxonomic Rank-Independent Taxonomy</a:t>
            </a:r>
            <a:br>
              <a:rPr lang="en-US" b="1" dirty="0"/>
            </a:br>
            <a:r>
              <a:rPr lang="en-US" dirty="0">
                <a:solidFill>
                  <a:srgbClr val="0070C0"/>
                </a:solidFill>
              </a:rPr>
              <a:t>(simplified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CDE3D-0E13-0901-36F6-1047B2E44D63}"/>
              </a:ext>
            </a:extLst>
          </p:cNvPr>
          <p:cNvSpPr txBox="1"/>
          <p:nvPr/>
        </p:nvSpPr>
        <p:spPr>
          <a:xfrm>
            <a:off x="9613623" y="5612191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Vinatzer</a:t>
            </a:r>
            <a:r>
              <a:rPr lang="en-US" dirty="0"/>
              <a:t> et al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86247-1B44-80AE-1EB6-EB8FFA08F6C3}"/>
              </a:ext>
            </a:extLst>
          </p:cNvPr>
          <p:cNvSpPr txBox="1"/>
          <p:nvPr/>
        </p:nvSpPr>
        <p:spPr>
          <a:xfrm>
            <a:off x="720866" y="5629364"/>
            <a:ext cx="137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Type strain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99BC21-F13A-4B11-060F-353A020DA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0968" r="2103" b="44533"/>
          <a:stretch/>
        </p:blipFill>
        <p:spPr>
          <a:xfrm>
            <a:off x="720866" y="1610136"/>
            <a:ext cx="10983469" cy="39466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B6D3BF-37C2-2DD7-1B88-2A6361FF9E23}"/>
              </a:ext>
            </a:extLst>
          </p:cNvPr>
          <p:cNvSpPr txBox="1">
            <a:spLocks/>
          </p:cNvSpPr>
          <p:nvPr/>
        </p:nvSpPr>
        <p:spPr>
          <a:xfrm>
            <a:off x="0" y="6154793"/>
            <a:ext cx="12191999" cy="44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ANI is informative from the genus rank and almost reaches strain-level resolution.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B5024-BAFE-E537-22CD-8CA09AF2AE2F}"/>
              </a:ext>
            </a:extLst>
          </p:cNvPr>
          <p:cNvSpPr txBox="1"/>
          <p:nvPr/>
        </p:nvSpPr>
        <p:spPr>
          <a:xfrm>
            <a:off x="5982985" y="214657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69F7E-270E-F6E6-78B9-73B927211935}"/>
              </a:ext>
            </a:extLst>
          </p:cNvPr>
          <p:cNvSpPr txBox="1"/>
          <p:nvPr/>
        </p:nvSpPr>
        <p:spPr>
          <a:xfrm>
            <a:off x="5982985" y="173101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6378C6-C0AE-75A1-005C-D9C237B26B19}"/>
              </a:ext>
            </a:extLst>
          </p:cNvPr>
          <p:cNvCxnSpPr/>
          <p:nvPr/>
        </p:nvCxnSpPr>
        <p:spPr>
          <a:xfrm>
            <a:off x="5310149" y="1627528"/>
            <a:ext cx="648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863723-FC68-79F0-7D0A-EFCD402427F2}"/>
              </a:ext>
            </a:extLst>
          </p:cNvPr>
          <p:cNvSpPr txBox="1"/>
          <p:nvPr/>
        </p:nvSpPr>
        <p:spPr>
          <a:xfrm>
            <a:off x="5982985" y="1425470"/>
            <a:ext cx="7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2620B-7F9B-1816-1FF6-F662E0B16506}"/>
              </a:ext>
            </a:extLst>
          </p:cNvPr>
          <p:cNvCxnSpPr>
            <a:cxnSpLocks/>
          </p:cNvCxnSpPr>
          <p:nvPr/>
        </p:nvCxnSpPr>
        <p:spPr>
          <a:xfrm flipH="1" flipV="1">
            <a:off x="2447149" y="1643663"/>
            <a:ext cx="639013" cy="5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FE4FBC-89C6-ADBE-2178-3E4692CFDC22}"/>
              </a:ext>
            </a:extLst>
          </p:cNvPr>
          <p:cNvSpPr txBox="1"/>
          <p:nvPr/>
        </p:nvSpPr>
        <p:spPr>
          <a:xfrm>
            <a:off x="1650890" y="1454130"/>
            <a:ext cx="66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C7AB9-9CFA-3E82-BBA0-C6B07B8DDF56}"/>
              </a:ext>
            </a:extLst>
          </p:cNvPr>
          <p:cNvSpPr/>
          <p:nvPr/>
        </p:nvSpPr>
        <p:spPr>
          <a:xfrm>
            <a:off x="537328" y="2515904"/>
            <a:ext cx="11236750" cy="408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9A864-520F-BCE1-8C6F-FC2A8C7E79DC}"/>
              </a:ext>
            </a:extLst>
          </p:cNvPr>
          <p:cNvSpPr/>
          <p:nvPr/>
        </p:nvSpPr>
        <p:spPr>
          <a:xfrm>
            <a:off x="7532016" y="1425470"/>
            <a:ext cx="4394462" cy="5327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169B3-DFD2-A898-6B71-25F0E07A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3CCF-723B-01C8-6F06-D20D7C35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60"/>
            <a:ext cx="10515600" cy="9277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Taxonomic Rank-Independent Taxonomy</a:t>
            </a:r>
            <a:br>
              <a:rPr lang="en-US" b="1" dirty="0"/>
            </a:br>
            <a:r>
              <a:rPr lang="en-US" dirty="0"/>
              <a:t>(simplified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5C6BE-2B7C-BAE6-306D-AF7297614389}"/>
              </a:ext>
            </a:extLst>
          </p:cNvPr>
          <p:cNvSpPr txBox="1"/>
          <p:nvPr/>
        </p:nvSpPr>
        <p:spPr>
          <a:xfrm>
            <a:off x="9613623" y="5612191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Vinatzer</a:t>
            </a:r>
            <a:r>
              <a:rPr lang="en-US" dirty="0"/>
              <a:t> et al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D66BF-879B-FAD7-9577-C5476385493A}"/>
              </a:ext>
            </a:extLst>
          </p:cNvPr>
          <p:cNvSpPr txBox="1"/>
          <p:nvPr/>
        </p:nvSpPr>
        <p:spPr>
          <a:xfrm>
            <a:off x="720866" y="5629364"/>
            <a:ext cx="137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Type strain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7A081-A5CA-978C-FADE-DD31458A5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0968" r="2103" b="44533"/>
          <a:stretch/>
        </p:blipFill>
        <p:spPr>
          <a:xfrm>
            <a:off x="720866" y="1610136"/>
            <a:ext cx="10983469" cy="39466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D1B0F2-E2BC-0CA4-B4E6-1DA8EDA73B08}"/>
              </a:ext>
            </a:extLst>
          </p:cNvPr>
          <p:cNvSpPr txBox="1">
            <a:spLocks/>
          </p:cNvSpPr>
          <p:nvPr/>
        </p:nvSpPr>
        <p:spPr>
          <a:xfrm>
            <a:off x="0" y="6154793"/>
            <a:ext cx="12191999" cy="44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ANI is informative from the genus rank and almost reaches strain-level resolution.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24C25-6C7C-71EB-9593-582DE3960AFE}"/>
              </a:ext>
            </a:extLst>
          </p:cNvPr>
          <p:cNvSpPr txBox="1"/>
          <p:nvPr/>
        </p:nvSpPr>
        <p:spPr>
          <a:xfrm>
            <a:off x="5982985" y="214657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3EAD3-2039-C0FB-5B84-3B78C32D9244}"/>
              </a:ext>
            </a:extLst>
          </p:cNvPr>
          <p:cNvSpPr txBox="1"/>
          <p:nvPr/>
        </p:nvSpPr>
        <p:spPr>
          <a:xfrm>
            <a:off x="5982985" y="173101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A374BD-7562-EDD8-B2AC-D6876D778530}"/>
              </a:ext>
            </a:extLst>
          </p:cNvPr>
          <p:cNvCxnSpPr/>
          <p:nvPr/>
        </p:nvCxnSpPr>
        <p:spPr>
          <a:xfrm>
            <a:off x="5310149" y="1627528"/>
            <a:ext cx="648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8FE83-1F85-5D74-5954-046E054A52F6}"/>
              </a:ext>
            </a:extLst>
          </p:cNvPr>
          <p:cNvSpPr txBox="1"/>
          <p:nvPr/>
        </p:nvSpPr>
        <p:spPr>
          <a:xfrm>
            <a:off x="5982985" y="1425470"/>
            <a:ext cx="7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86D53A-6FAD-BC64-BAA6-CE21425E76EA}"/>
              </a:ext>
            </a:extLst>
          </p:cNvPr>
          <p:cNvCxnSpPr>
            <a:cxnSpLocks/>
          </p:cNvCxnSpPr>
          <p:nvPr/>
        </p:nvCxnSpPr>
        <p:spPr>
          <a:xfrm flipH="1" flipV="1">
            <a:off x="2447149" y="1643663"/>
            <a:ext cx="639013" cy="5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15B3E3-07D8-5732-7761-94D5156DB031}"/>
              </a:ext>
            </a:extLst>
          </p:cNvPr>
          <p:cNvSpPr txBox="1"/>
          <p:nvPr/>
        </p:nvSpPr>
        <p:spPr>
          <a:xfrm>
            <a:off x="1650890" y="1454130"/>
            <a:ext cx="66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1021D-DE7B-4314-E865-5BEB36E21DD6}"/>
              </a:ext>
            </a:extLst>
          </p:cNvPr>
          <p:cNvSpPr/>
          <p:nvPr/>
        </p:nvSpPr>
        <p:spPr>
          <a:xfrm>
            <a:off x="7532016" y="1425470"/>
            <a:ext cx="4394462" cy="4556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D345D-F186-84BE-20EE-7080D83B7CD4}"/>
              </a:ext>
            </a:extLst>
          </p:cNvPr>
          <p:cNvSpPr/>
          <p:nvPr/>
        </p:nvSpPr>
        <p:spPr>
          <a:xfrm>
            <a:off x="6096000" y="2562125"/>
            <a:ext cx="5982878" cy="3571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0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5B076-A73F-BD57-F5EA-205D44075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87F4-716B-3ECF-B6A4-B592AE34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60"/>
            <a:ext cx="10515600" cy="9277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Taxonomic Rank-Independent Taxonomy</a:t>
            </a:r>
            <a:br>
              <a:rPr lang="en-US" b="1" dirty="0"/>
            </a:br>
            <a:r>
              <a:rPr lang="en-US" dirty="0"/>
              <a:t>(simplified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B356-14E1-94E4-B4E8-FA8920FA5544}"/>
              </a:ext>
            </a:extLst>
          </p:cNvPr>
          <p:cNvSpPr txBox="1"/>
          <p:nvPr/>
        </p:nvSpPr>
        <p:spPr>
          <a:xfrm>
            <a:off x="9613623" y="5612191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Vinatzer</a:t>
            </a:r>
            <a:r>
              <a:rPr lang="en-US" dirty="0"/>
              <a:t> et al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50640-2974-4CD1-18D0-7D20E8CE2FC8}"/>
              </a:ext>
            </a:extLst>
          </p:cNvPr>
          <p:cNvSpPr txBox="1"/>
          <p:nvPr/>
        </p:nvSpPr>
        <p:spPr>
          <a:xfrm>
            <a:off x="720866" y="5629364"/>
            <a:ext cx="137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Type strain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2864E-CFBF-FD7A-56D2-23CEB86D6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0968" r="2103" b="44533"/>
          <a:stretch/>
        </p:blipFill>
        <p:spPr>
          <a:xfrm>
            <a:off x="720866" y="1610136"/>
            <a:ext cx="10983469" cy="39466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EED53B-5DEA-216C-EA47-2A864EDDAFB3}"/>
              </a:ext>
            </a:extLst>
          </p:cNvPr>
          <p:cNvSpPr txBox="1">
            <a:spLocks/>
          </p:cNvSpPr>
          <p:nvPr/>
        </p:nvSpPr>
        <p:spPr>
          <a:xfrm>
            <a:off x="0" y="6154793"/>
            <a:ext cx="12191999" cy="44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ANI is informative from the genus rank and almost reaches strain-level resolution.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14D14-4B27-FA26-4D12-E17BE3DE3AF1}"/>
              </a:ext>
            </a:extLst>
          </p:cNvPr>
          <p:cNvSpPr txBox="1"/>
          <p:nvPr/>
        </p:nvSpPr>
        <p:spPr>
          <a:xfrm>
            <a:off x="5982985" y="214657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D5089-B721-FD20-4046-C077DFE4278A}"/>
              </a:ext>
            </a:extLst>
          </p:cNvPr>
          <p:cNvSpPr txBox="1"/>
          <p:nvPr/>
        </p:nvSpPr>
        <p:spPr>
          <a:xfrm>
            <a:off x="5982985" y="173101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EBD45-3A16-0ED2-3AD5-50458A88B614}"/>
              </a:ext>
            </a:extLst>
          </p:cNvPr>
          <p:cNvCxnSpPr/>
          <p:nvPr/>
        </p:nvCxnSpPr>
        <p:spPr>
          <a:xfrm>
            <a:off x="5310149" y="1627528"/>
            <a:ext cx="648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6CFCBA-B3D9-98DD-C9BE-0BA27E09DD67}"/>
              </a:ext>
            </a:extLst>
          </p:cNvPr>
          <p:cNvSpPr txBox="1"/>
          <p:nvPr/>
        </p:nvSpPr>
        <p:spPr>
          <a:xfrm>
            <a:off x="5982985" y="1425470"/>
            <a:ext cx="7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EA6248-2C9A-6302-3136-E901F4B9ECBE}"/>
              </a:ext>
            </a:extLst>
          </p:cNvPr>
          <p:cNvCxnSpPr>
            <a:cxnSpLocks/>
          </p:cNvCxnSpPr>
          <p:nvPr/>
        </p:nvCxnSpPr>
        <p:spPr>
          <a:xfrm flipH="1" flipV="1">
            <a:off x="2447149" y="1643663"/>
            <a:ext cx="639013" cy="5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63E6A3-5C14-FE7E-5B78-A3845620F587}"/>
              </a:ext>
            </a:extLst>
          </p:cNvPr>
          <p:cNvSpPr txBox="1"/>
          <p:nvPr/>
        </p:nvSpPr>
        <p:spPr>
          <a:xfrm>
            <a:off x="1650890" y="1454130"/>
            <a:ext cx="66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genus</a:t>
            </a:r>
          </a:p>
        </p:txBody>
      </p:sp>
    </p:spTree>
    <p:extLst>
      <p:ext uri="{BB962C8B-B14F-4D97-AF65-F5344CB8AC3E}">
        <p14:creationId xmlns:p14="http://schemas.microsoft.com/office/powerpoint/2010/main" val="202058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E978-2BDE-5A3A-44F1-B075D6E7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572" y="2561029"/>
            <a:ext cx="10089222" cy="13712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Real example:</a:t>
            </a:r>
            <a:br>
              <a:rPr lang="en-US" b="1" i="1" dirty="0"/>
            </a:br>
            <a:r>
              <a:rPr lang="en-US" b="1" i="1" dirty="0" err="1"/>
              <a:t>Ralstonia</a:t>
            </a:r>
            <a:r>
              <a:rPr lang="en-US" b="1" i="1" dirty="0"/>
              <a:t> solanacearum </a:t>
            </a:r>
            <a:r>
              <a:rPr lang="en-US" b="1" dirty="0"/>
              <a:t>species complex</a:t>
            </a:r>
            <a:br>
              <a:rPr lang="en-US" b="1" dirty="0"/>
            </a:br>
            <a:r>
              <a:rPr lang="en-US" b="1" dirty="0"/>
              <a:t>bacterial wilt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species, phylotypes, sequevars …</a:t>
            </a:r>
          </a:p>
        </p:txBody>
      </p:sp>
    </p:spTree>
    <p:extLst>
      <p:ext uri="{BB962C8B-B14F-4D97-AF65-F5344CB8AC3E}">
        <p14:creationId xmlns:p14="http://schemas.microsoft.com/office/powerpoint/2010/main" val="60115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1E69D-3C3E-2F33-649D-D137FB1BD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" r="43017"/>
          <a:stretch>
            <a:fillRect/>
          </a:stretch>
        </p:blipFill>
        <p:spPr>
          <a:xfrm>
            <a:off x="422032" y="334902"/>
            <a:ext cx="8046550" cy="4319159"/>
          </a:xfrm>
        </p:spPr>
      </p:pic>
      <p:pic>
        <p:nvPicPr>
          <p:cNvPr id="14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08D705-094D-7757-480D-97FF1442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93"/>
          <a:stretch>
            <a:fillRect/>
          </a:stretch>
        </p:blipFill>
        <p:spPr>
          <a:xfrm>
            <a:off x="8135817" y="334902"/>
            <a:ext cx="3404224" cy="4319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B5829-8D1B-BAA4-16DE-32D57CC455B5}"/>
              </a:ext>
            </a:extLst>
          </p:cNvPr>
          <p:cNvSpPr txBox="1"/>
          <p:nvPr/>
        </p:nvSpPr>
        <p:spPr>
          <a:xfrm>
            <a:off x="823248" y="4821056"/>
            <a:ext cx="1006455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Extending ANI from the species to the strain: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Any monophyletic group can be circumscribed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Any genome can be identified as member of any circumscribed group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C7D40D41-9563-C302-FD8C-647D25276314}"/>
              </a:ext>
            </a:extLst>
          </p:cNvPr>
          <p:cNvSpPr/>
          <p:nvPr/>
        </p:nvSpPr>
        <p:spPr>
          <a:xfrm>
            <a:off x="7094484" y="2596055"/>
            <a:ext cx="336331" cy="24173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268CD-1CFA-1031-8D9C-B65FD8D08DFE}"/>
              </a:ext>
            </a:extLst>
          </p:cNvPr>
          <p:cNvSpPr txBox="1"/>
          <p:nvPr/>
        </p:nvSpPr>
        <p:spPr>
          <a:xfrm>
            <a:off x="7399285" y="2553278"/>
            <a:ext cx="12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Select Agent</a:t>
            </a:r>
          </a:p>
        </p:txBody>
      </p:sp>
    </p:spTree>
    <p:extLst>
      <p:ext uri="{BB962C8B-B14F-4D97-AF65-F5344CB8AC3E}">
        <p14:creationId xmlns:p14="http://schemas.microsoft.com/office/powerpoint/2010/main" val="406571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C727A9-EE88-784D-1DC7-78A57BED6201}"/>
              </a:ext>
            </a:extLst>
          </p:cNvPr>
          <p:cNvGrpSpPr/>
          <p:nvPr/>
        </p:nvGrpSpPr>
        <p:grpSpPr>
          <a:xfrm>
            <a:off x="648990" y="573501"/>
            <a:ext cx="11021724" cy="5647425"/>
            <a:chOff x="17453422" y="5601058"/>
            <a:chExt cx="11021724" cy="5647425"/>
          </a:xfrm>
        </p:grpSpPr>
        <p:pic>
          <p:nvPicPr>
            <p:cNvPr id="5" name="Picture 4" descr="A rainbow pyramid with text overlay&#10;&#10;AI-generated content may be incorrect.">
              <a:extLst>
                <a:ext uri="{FF2B5EF4-FFF2-40B4-BE49-F238E27FC236}">
                  <a16:creationId xmlns:a16="http://schemas.microsoft.com/office/drawing/2014/main" id="{040203E9-A3C7-564F-38C8-30551B8FA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004" b="6894"/>
            <a:stretch>
              <a:fillRect/>
            </a:stretch>
          </p:blipFill>
          <p:spPr>
            <a:xfrm>
              <a:off x="17453422" y="5601058"/>
              <a:ext cx="7772400" cy="5647425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CF894B-EDA9-D235-CC16-EE6CE70D8155}"/>
                </a:ext>
              </a:extLst>
            </p:cNvPr>
            <p:cNvSpPr/>
            <p:nvPr/>
          </p:nvSpPr>
          <p:spPr>
            <a:xfrm>
              <a:off x="17654258" y="5649447"/>
              <a:ext cx="10820888" cy="1754406"/>
            </a:xfrm>
            <a:prstGeom prst="roundRect">
              <a:avLst/>
            </a:prstGeom>
            <a:solidFill>
              <a:srgbClr val="920D40">
                <a:alpha val="11996"/>
              </a:srgb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082206-7DBA-B754-4A89-D1D643339A6A}"/>
              </a:ext>
            </a:extLst>
          </p:cNvPr>
          <p:cNvSpPr txBox="1"/>
          <p:nvPr/>
        </p:nvSpPr>
        <p:spPr>
          <a:xfrm>
            <a:off x="8421390" y="3836945"/>
            <a:ext cx="294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Traditional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44185-EBCC-B165-3D47-D5204E38F257}"/>
              </a:ext>
            </a:extLst>
          </p:cNvPr>
          <p:cNvSpPr txBox="1"/>
          <p:nvPr/>
        </p:nvSpPr>
        <p:spPr>
          <a:xfrm>
            <a:off x="8278000" y="1365379"/>
            <a:ext cx="3157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“Enhanced” taxonomy</a:t>
            </a:r>
          </a:p>
          <a:p>
            <a:pPr algn="ctr"/>
            <a:r>
              <a:rPr lang="en-US" sz="2400" dirty="0"/>
              <a:t>(LINs)</a:t>
            </a:r>
          </a:p>
        </p:txBody>
      </p:sp>
    </p:spTree>
    <p:extLst>
      <p:ext uri="{BB962C8B-B14F-4D97-AF65-F5344CB8AC3E}">
        <p14:creationId xmlns:p14="http://schemas.microsoft.com/office/powerpoint/2010/main" val="88365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FEC7-A2A8-98BC-9CA9-C4EC70FE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67554"/>
            <a:ext cx="11316170" cy="1325563"/>
          </a:xfrm>
        </p:spPr>
        <p:txBody>
          <a:bodyPr/>
          <a:lstStyle/>
          <a:p>
            <a:r>
              <a:rPr lang="en-US" b="1" dirty="0"/>
              <a:t>Science </a:t>
            </a:r>
            <a:r>
              <a:rPr lang="en-US" dirty="0"/>
              <a:t>Fiction</a:t>
            </a:r>
            <a:r>
              <a:rPr lang="en-US" b="1" dirty="0"/>
              <a:t> of Plant pathogen identification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88A6-A40E-A8F6-0EE5-FBC4556AB24D}"/>
              </a:ext>
            </a:extLst>
          </p:cNvPr>
          <p:cNvSpPr txBox="1"/>
          <p:nvPr/>
        </p:nvSpPr>
        <p:spPr>
          <a:xfrm>
            <a:off x="782220" y="5477351"/>
            <a:ext cx="10669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Precise </a:t>
            </a:r>
            <a:r>
              <a:rPr lang="en-US" sz="2800" b="1" dirty="0">
                <a:solidFill>
                  <a:srgbClr val="C00000"/>
                </a:solidFill>
              </a:rPr>
              <a:t>identification</a:t>
            </a:r>
            <a:r>
              <a:rPr lang="en-US" sz="2800" b="1" dirty="0"/>
              <a:t> + characterization + outbreak investigation</a:t>
            </a:r>
          </a:p>
          <a:p>
            <a:pPr algn="ctr"/>
            <a:r>
              <a:rPr lang="en-US" sz="2800" b="1" dirty="0"/>
              <a:t>for any and all pathogens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93D15-3D78-529D-FC85-7A01B56F5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93" b="28861"/>
          <a:stretch/>
        </p:blipFill>
        <p:spPr>
          <a:xfrm>
            <a:off x="1400433" y="1374827"/>
            <a:ext cx="9144000" cy="2940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1E9E9-8C81-4177-B3C9-1CD706A560FE}"/>
              </a:ext>
            </a:extLst>
          </p:cNvPr>
          <p:cNvSpPr txBox="1"/>
          <p:nvPr/>
        </p:nvSpPr>
        <p:spPr>
          <a:xfrm>
            <a:off x="8204886" y="2576848"/>
            <a:ext cx="174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pathogen is: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4BE282-57F9-5C0D-5D2F-68EB969BC221}"/>
              </a:ext>
            </a:extLst>
          </p:cNvPr>
          <p:cNvCxnSpPr/>
          <p:nvPr/>
        </p:nvCxnSpPr>
        <p:spPr>
          <a:xfrm>
            <a:off x="3175686" y="2761514"/>
            <a:ext cx="60548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394E21-562E-2DD9-6E3C-22E08C91C0D6}"/>
              </a:ext>
            </a:extLst>
          </p:cNvPr>
          <p:cNvCxnSpPr/>
          <p:nvPr/>
        </p:nvCxnSpPr>
        <p:spPr>
          <a:xfrm>
            <a:off x="4539049" y="2761514"/>
            <a:ext cx="60548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F9BB36-38C6-3229-04E0-D788580FF423}"/>
              </a:ext>
            </a:extLst>
          </p:cNvPr>
          <p:cNvCxnSpPr/>
          <p:nvPr/>
        </p:nvCxnSpPr>
        <p:spPr>
          <a:xfrm>
            <a:off x="7224585" y="2736969"/>
            <a:ext cx="60548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36F39F-9B5E-86B2-1BBB-36CC09A41C61}"/>
              </a:ext>
            </a:extLst>
          </p:cNvPr>
          <p:cNvSpPr txBox="1"/>
          <p:nvPr/>
        </p:nvSpPr>
        <p:spPr>
          <a:xfrm>
            <a:off x="1728490" y="4382574"/>
            <a:ext cx="873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Extract + sequence + computer programs + databases + AI + network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AC5D4D-3902-30B3-AE19-128C57653FA4}"/>
              </a:ext>
            </a:extLst>
          </p:cNvPr>
          <p:cNvCxnSpPr>
            <a:cxnSpLocks/>
          </p:cNvCxnSpPr>
          <p:nvPr/>
        </p:nvCxnSpPr>
        <p:spPr>
          <a:xfrm>
            <a:off x="5679989" y="4830544"/>
            <a:ext cx="0" cy="646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64D2B5-32B2-DC91-82FC-E0AB51BFB1D4}"/>
              </a:ext>
            </a:extLst>
          </p:cNvPr>
          <p:cNvSpPr txBox="1"/>
          <p:nvPr/>
        </p:nvSpPr>
        <p:spPr>
          <a:xfrm>
            <a:off x="9827387" y="6556272"/>
            <a:ext cx="2331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made with </a:t>
            </a:r>
            <a:r>
              <a:rPr lang="en-US" sz="1600" dirty="0" err="1"/>
              <a:t>biorender.com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5573B-DE7B-59A7-E1FF-C503F4E647C4}"/>
              </a:ext>
            </a:extLst>
          </p:cNvPr>
          <p:cNvSpPr txBox="1"/>
          <p:nvPr/>
        </p:nvSpPr>
        <p:spPr>
          <a:xfrm>
            <a:off x="5877944" y="4945790"/>
            <a:ext cx="12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Fast: hours</a:t>
            </a:r>
          </a:p>
        </p:txBody>
      </p:sp>
    </p:spTree>
    <p:extLst>
      <p:ext uri="{BB962C8B-B14F-4D97-AF65-F5344CB8AC3E}">
        <p14:creationId xmlns:p14="http://schemas.microsoft.com/office/powerpoint/2010/main" val="195622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EB60-469E-921E-AFA2-8279E620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/>
          <a:lstStyle/>
          <a:p>
            <a:r>
              <a:rPr lang="en-US" b="1" dirty="0"/>
              <a:t>Pathogen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40EC-A8D7-0D99-CCA6-C8EFC55B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Usually a two-step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Taxonomic identification to the genus or species rank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Strain typing to identify the precise strain within the species, source attribution, outbreak </a:t>
            </a:r>
            <a:r>
              <a:rPr lang="en-US" sz="3200" b="1" dirty="0"/>
              <a:t>detection</a:t>
            </a:r>
            <a:r>
              <a:rPr lang="en-US" sz="3200" dirty="0"/>
              <a:t> and investigation, 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746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B84CF-7E86-909A-B40F-8A95FDF1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Taxonomy: identify to genus or species rank</a:t>
            </a:r>
          </a:p>
        </p:txBody>
      </p:sp>
      <p:pic>
        <p:nvPicPr>
          <p:cNvPr id="5" name="Picture 4" descr="A pyramid of colorful squares&#10;&#10;AI-generated content may be incorrect.">
            <a:extLst>
              <a:ext uri="{FF2B5EF4-FFF2-40B4-BE49-F238E27FC236}">
                <a16:creationId xmlns:a16="http://schemas.microsoft.com/office/drawing/2014/main" id="{CF6D6C70-6219-3ED6-EFBC-65EC0C02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0687"/>
            <a:ext cx="6780700" cy="48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B68F-83A9-305D-8CCA-745D1DC1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99" y="26338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Genome-based taxonomic identification</a:t>
            </a:r>
            <a:br>
              <a:rPr lang="en-US" b="1" dirty="0"/>
            </a:br>
            <a:r>
              <a:rPr lang="en-US" dirty="0"/>
              <a:t>(focus on prokaryotes)</a:t>
            </a:r>
          </a:p>
        </p:txBody>
      </p:sp>
    </p:spTree>
    <p:extLst>
      <p:ext uri="{BB962C8B-B14F-4D97-AF65-F5344CB8AC3E}">
        <p14:creationId xmlns:p14="http://schemas.microsoft.com/office/powerpoint/2010/main" val="359688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0BB1-8582-268F-0785-E0023492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Average Nucleotide Identity (ANI)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1536-AA02-9667-C7C0-49B62168E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09"/>
            <a:ext cx="10515600" cy="4351338"/>
          </a:xfrm>
        </p:spPr>
        <p:txBody>
          <a:bodyPr/>
          <a:lstStyle/>
          <a:p>
            <a:r>
              <a:rPr lang="en-US" dirty="0"/>
              <a:t>How different two genomes are from each other </a:t>
            </a:r>
          </a:p>
          <a:p>
            <a:r>
              <a:rPr lang="en-US" dirty="0"/>
              <a:t>Species delineation: 95%</a:t>
            </a:r>
          </a:p>
          <a:p>
            <a:r>
              <a:rPr lang="en-US" dirty="0"/>
              <a:t>Average amino acid identity (AAI) for higher taxonomic ranks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EC273-10B7-72A3-5B9D-D1B51C59EBC7}"/>
              </a:ext>
            </a:extLst>
          </p:cNvPr>
          <p:cNvGrpSpPr/>
          <p:nvPr/>
        </p:nvGrpSpPr>
        <p:grpSpPr>
          <a:xfrm>
            <a:off x="559952" y="3870794"/>
            <a:ext cx="4066468" cy="2466536"/>
            <a:chOff x="559952" y="3870794"/>
            <a:chExt cx="4066468" cy="24665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20013C-33DA-DFBD-59FE-6A1607C14B1D}"/>
                </a:ext>
              </a:extLst>
            </p:cNvPr>
            <p:cNvSpPr/>
            <p:nvPr/>
          </p:nvSpPr>
          <p:spPr>
            <a:xfrm>
              <a:off x="2206775" y="3870794"/>
              <a:ext cx="2419645" cy="246653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FF6F4-F1F7-3BE3-CC6C-2753B006277B}"/>
                </a:ext>
              </a:extLst>
            </p:cNvPr>
            <p:cNvSpPr txBox="1"/>
            <p:nvPr/>
          </p:nvSpPr>
          <p:spPr>
            <a:xfrm>
              <a:off x="559952" y="4065771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Genus 1 species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C0F033-8B47-9E83-B047-1AA49A539FDB}"/>
              </a:ext>
            </a:extLst>
          </p:cNvPr>
          <p:cNvGrpSpPr/>
          <p:nvPr/>
        </p:nvGrpSpPr>
        <p:grpSpPr>
          <a:xfrm>
            <a:off x="2832596" y="5058235"/>
            <a:ext cx="4256364" cy="1261636"/>
            <a:chOff x="2832596" y="5058235"/>
            <a:chExt cx="4256364" cy="12616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206FF9-1F1A-0620-CBBD-5BB599F48E9D}"/>
                </a:ext>
              </a:extLst>
            </p:cNvPr>
            <p:cNvSpPr txBox="1"/>
            <p:nvPr/>
          </p:nvSpPr>
          <p:spPr>
            <a:xfrm>
              <a:off x="2832596" y="5163766"/>
              <a:ext cx="135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strain 2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27246E-FAF8-1BBE-DDED-DCF1B91B77D3}"/>
                </a:ext>
              </a:extLst>
            </p:cNvPr>
            <p:cNvGrpSpPr/>
            <p:nvPr/>
          </p:nvGrpSpPr>
          <p:grpSpPr>
            <a:xfrm>
              <a:off x="3325158" y="5058235"/>
              <a:ext cx="3763802" cy="1261636"/>
              <a:chOff x="3325158" y="5058235"/>
              <a:chExt cx="3763802" cy="1261636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A1DB5931-1F0B-5372-86E5-83A919767FC4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>
                <a:off x="3508038" y="5163766"/>
                <a:ext cx="358092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6590214-CD2A-8D75-5257-8CCF67A08FEE}"/>
                  </a:ext>
                </a:extLst>
              </p:cNvPr>
              <p:cNvSpPr/>
              <p:nvPr/>
            </p:nvSpPr>
            <p:spPr>
              <a:xfrm>
                <a:off x="3325158" y="5058235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15757B-CFAB-E119-4FDE-C73AE9B234EF}"/>
                  </a:ext>
                </a:extLst>
              </p:cNvPr>
              <p:cNvSpPr txBox="1"/>
              <p:nvPr/>
            </p:nvSpPr>
            <p:spPr>
              <a:xfrm>
                <a:off x="4230416" y="5119542"/>
                <a:ext cx="223234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&lt;95% ANI</a:t>
                </a:r>
              </a:p>
              <a:p>
                <a:pPr algn="ctr"/>
                <a:r>
                  <a:rPr lang="en-US" dirty="0"/>
                  <a:t>and different</a:t>
                </a:r>
              </a:p>
              <a:p>
                <a:pPr algn="ctr"/>
                <a:r>
                  <a:rPr lang="en-US" dirty="0"/>
                  <a:t>in at least one</a:t>
                </a:r>
              </a:p>
              <a:p>
                <a:pPr algn="ctr"/>
                <a:r>
                  <a:rPr lang="en-US" dirty="0"/>
                  <a:t>diagnostic phenotype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AF5217-4C37-5CA6-21AF-0AF82F979710}"/>
              </a:ext>
            </a:extLst>
          </p:cNvPr>
          <p:cNvGrpSpPr/>
          <p:nvPr/>
        </p:nvGrpSpPr>
        <p:grpSpPr>
          <a:xfrm>
            <a:off x="6693903" y="5047149"/>
            <a:ext cx="1350883" cy="469435"/>
            <a:chOff x="6693903" y="5047149"/>
            <a:chExt cx="1350883" cy="4694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62297-D65F-882E-FD82-367AC757C3BF}"/>
                </a:ext>
              </a:extLst>
            </p:cNvPr>
            <p:cNvSpPr txBox="1"/>
            <p:nvPr/>
          </p:nvSpPr>
          <p:spPr>
            <a:xfrm>
              <a:off x="6693903" y="5147252"/>
              <a:ext cx="135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strain 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87CC69-1474-94AD-6B04-887F89051EAE}"/>
                </a:ext>
              </a:extLst>
            </p:cNvPr>
            <p:cNvSpPr/>
            <p:nvPr/>
          </p:nvSpPr>
          <p:spPr>
            <a:xfrm>
              <a:off x="7088960" y="5047149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B7813B-001E-1364-5A98-D1C41C4E6328}"/>
              </a:ext>
            </a:extLst>
          </p:cNvPr>
          <p:cNvGrpSpPr/>
          <p:nvPr/>
        </p:nvGrpSpPr>
        <p:grpSpPr>
          <a:xfrm>
            <a:off x="5968819" y="3874842"/>
            <a:ext cx="5834362" cy="2466536"/>
            <a:chOff x="5968819" y="3874842"/>
            <a:chExt cx="5834362" cy="24665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A8584E-E3C0-AADB-CD94-044315A04B83}"/>
                </a:ext>
              </a:extLst>
            </p:cNvPr>
            <p:cNvSpPr/>
            <p:nvPr/>
          </p:nvSpPr>
          <p:spPr>
            <a:xfrm>
              <a:off x="7271840" y="3999041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BADBAE-62C1-90AA-B6E9-6227B269D62C}"/>
                </a:ext>
              </a:extLst>
            </p:cNvPr>
            <p:cNvSpPr/>
            <p:nvPr/>
          </p:nvSpPr>
          <p:spPr>
            <a:xfrm>
              <a:off x="5968819" y="3874842"/>
              <a:ext cx="2419645" cy="246653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CEB6D0-B7DC-281F-3DF1-DD0B8D3690B4}"/>
                </a:ext>
              </a:extLst>
            </p:cNvPr>
            <p:cNvSpPr txBox="1"/>
            <p:nvPr/>
          </p:nvSpPr>
          <p:spPr>
            <a:xfrm>
              <a:off x="7973354" y="3933728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Genus 1 species 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412CA8A-54D4-A9E9-57C4-0C3D8D748110}"/>
                </a:ext>
              </a:extLst>
            </p:cNvPr>
            <p:cNvCxnSpPr>
              <a:stCxn id="8" idx="0"/>
              <a:endCxn id="20" idx="4"/>
            </p:cNvCxnSpPr>
            <p:nvPr/>
          </p:nvCxnSpPr>
          <p:spPr>
            <a:xfrm flipV="1">
              <a:off x="7180400" y="4181921"/>
              <a:ext cx="182880" cy="8652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696C25-AAA0-DB45-0B91-1482340C061D}"/>
                </a:ext>
              </a:extLst>
            </p:cNvPr>
            <p:cNvSpPr txBox="1"/>
            <p:nvPr/>
          </p:nvSpPr>
          <p:spPr>
            <a:xfrm>
              <a:off x="8502234" y="4824086"/>
              <a:ext cx="3300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&gt;95% ANI and share at least one diagnostic phenotype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6F5C91-8BCD-7E1D-BD34-DE72FC4EE8EB}"/>
              </a:ext>
            </a:extLst>
          </p:cNvPr>
          <p:cNvGrpSpPr/>
          <p:nvPr/>
        </p:nvGrpSpPr>
        <p:grpSpPr>
          <a:xfrm>
            <a:off x="6484046" y="4174851"/>
            <a:ext cx="1095523" cy="2052333"/>
            <a:chOff x="6484046" y="4174851"/>
            <a:chExt cx="1095523" cy="20523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E806BE-893A-7F25-FA6E-DDFD5CCFF97A}"/>
                </a:ext>
              </a:extLst>
            </p:cNvPr>
            <p:cNvGrpSpPr/>
            <p:nvPr/>
          </p:nvGrpSpPr>
          <p:grpSpPr>
            <a:xfrm>
              <a:off x="6484046" y="4174851"/>
              <a:ext cx="433756" cy="467165"/>
              <a:chOff x="9632856" y="4121834"/>
              <a:chExt cx="433756" cy="46716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331C704-779B-048A-91AB-5A0CA829A400}"/>
                  </a:ext>
                </a:extLst>
              </p:cNvPr>
              <p:cNvSpPr/>
              <p:nvPr/>
            </p:nvSpPr>
            <p:spPr>
              <a:xfrm>
                <a:off x="9800496" y="440611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634C606-AA06-FA7C-9EB9-2448C9229F52}"/>
                  </a:ext>
                </a:extLst>
              </p:cNvPr>
              <p:cNvSpPr/>
              <p:nvPr/>
            </p:nvSpPr>
            <p:spPr>
              <a:xfrm>
                <a:off x="9883732" y="4199206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CECE9D7-3E0C-476A-5A8E-929773789716}"/>
                  </a:ext>
                </a:extLst>
              </p:cNvPr>
              <p:cNvSpPr/>
              <p:nvPr/>
            </p:nvSpPr>
            <p:spPr>
              <a:xfrm>
                <a:off x="9632856" y="4121834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4E423D-637E-30F0-8038-3BE55EACFB17}"/>
                  </a:ext>
                </a:extLst>
              </p:cNvPr>
              <p:cNvSpPr/>
              <p:nvPr/>
            </p:nvSpPr>
            <p:spPr>
              <a:xfrm>
                <a:off x="9748325" y="4239652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841DD60-5E3E-3860-0E25-002A03385527}"/>
                </a:ext>
              </a:extLst>
            </p:cNvPr>
            <p:cNvGrpSpPr/>
            <p:nvPr/>
          </p:nvGrpSpPr>
          <p:grpSpPr>
            <a:xfrm>
              <a:off x="7178641" y="5740088"/>
              <a:ext cx="400928" cy="487096"/>
              <a:chOff x="11136929" y="1102236"/>
              <a:chExt cx="400928" cy="48709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D380C5-4C47-860E-CADD-B82EC0558F5D}"/>
                  </a:ext>
                </a:extLst>
              </p:cNvPr>
              <p:cNvSpPr/>
              <p:nvPr/>
            </p:nvSpPr>
            <p:spPr>
              <a:xfrm>
                <a:off x="11319809" y="1102236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17811B-966A-2220-8AE6-54B8F1BA1B08}"/>
                  </a:ext>
                </a:extLst>
              </p:cNvPr>
              <p:cNvSpPr/>
              <p:nvPr/>
            </p:nvSpPr>
            <p:spPr>
              <a:xfrm>
                <a:off x="11354977" y="126929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75DD164-BB59-D047-97F7-BF90E95F86C4}"/>
                  </a:ext>
                </a:extLst>
              </p:cNvPr>
              <p:cNvSpPr/>
              <p:nvPr/>
            </p:nvSpPr>
            <p:spPr>
              <a:xfrm>
                <a:off x="11136929" y="1239687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5B2DDCA-F7A1-62CA-8BCC-18A534AA9D94}"/>
                  </a:ext>
                </a:extLst>
              </p:cNvPr>
              <p:cNvSpPr/>
              <p:nvPr/>
            </p:nvSpPr>
            <p:spPr>
              <a:xfrm>
                <a:off x="11154513" y="1140922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C642F82-57D8-B07A-0302-320D4547E769}"/>
                  </a:ext>
                </a:extLst>
              </p:cNvPr>
              <p:cNvSpPr/>
              <p:nvPr/>
            </p:nvSpPr>
            <p:spPr>
              <a:xfrm>
                <a:off x="11254745" y="1406452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6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BA45-F89E-1C48-FEFD-89E359AB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88525"/>
            <a:ext cx="10515600" cy="1325563"/>
          </a:xfrm>
        </p:spPr>
        <p:txBody>
          <a:bodyPr/>
          <a:lstStyle/>
          <a:p>
            <a:r>
              <a:rPr lang="en-US" b="1" dirty="0"/>
              <a:t>Rank-based taxonomy using genomics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BB424374-ED65-0CAA-67D0-EB53353EC8FB}"/>
              </a:ext>
            </a:extLst>
          </p:cNvPr>
          <p:cNvPicPr/>
          <p:nvPr/>
        </p:nvPicPr>
        <p:blipFill rotWithShape="1">
          <a:blip r:embed="rId2"/>
          <a:srcRect b="46854"/>
          <a:stretch/>
        </p:blipFill>
        <p:spPr>
          <a:xfrm>
            <a:off x="979588" y="1326124"/>
            <a:ext cx="10515600" cy="5064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EE566-2C45-AEE1-BB9D-6A4507142490}"/>
              </a:ext>
            </a:extLst>
          </p:cNvPr>
          <p:cNvSpPr txBox="1"/>
          <p:nvPr/>
        </p:nvSpPr>
        <p:spPr>
          <a:xfrm>
            <a:off x="8604738" y="6471952"/>
            <a:ext cx="2731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03030"/>
                </a:solidFill>
                <a:effectLst/>
                <a:latin typeface="Open Sans" panose="020F0502020204030204" pitchFamily="34" charset="0"/>
              </a:rPr>
              <a:t>Rodríguez-Rojas </a:t>
            </a:r>
            <a:r>
              <a:rPr lang="en-US" sz="1600" b="0" i="1" dirty="0">
                <a:solidFill>
                  <a:srgbClr val="303030"/>
                </a:solidFill>
                <a:effectLst/>
                <a:latin typeface="Open Sans" panose="020F0502020204030204" pitchFamily="34" charset="0"/>
              </a:rPr>
              <a:t>et al. </a:t>
            </a:r>
            <a:r>
              <a:rPr lang="en-US" sz="1600" b="0" i="0" dirty="0">
                <a:solidFill>
                  <a:srgbClr val="303030"/>
                </a:solidFill>
                <a:effectLst/>
                <a:latin typeface="Open Sans" panose="020F0502020204030204" pitchFamily="34" charset="0"/>
              </a:rPr>
              <a:t>2018</a:t>
            </a: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5D33F848-2F04-A5EF-3BF0-43C14CBA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85620"/>
            <a:ext cx="1926453" cy="15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CEAD-ABDC-4E85-2BCD-8677C297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177" y="139858"/>
            <a:ext cx="6957646" cy="9778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Strain-typing using genomics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7FF8B-D375-DA5F-C5C8-7A2DBDA8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693" y="1265392"/>
            <a:ext cx="10515600" cy="43272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3E9C4-0DF4-1186-45DC-3521A6AB538E}"/>
              </a:ext>
            </a:extLst>
          </p:cNvPr>
          <p:cNvSpPr txBox="1"/>
          <p:nvPr/>
        </p:nvSpPr>
        <p:spPr>
          <a:xfrm>
            <a:off x="982677" y="6007001"/>
            <a:ext cx="10226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Nextstrain</a:t>
            </a:r>
            <a:r>
              <a:rPr lang="en-US" sz="2400" dirty="0"/>
              <a:t>, </a:t>
            </a:r>
            <a:r>
              <a:rPr lang="en-US" sz="2400" dirty="0" err="1"/>
              <a:t>GenomeTrakr</a:t>
            </a:r>
            <a:r>
              <a:rPr lang="en-US" sz="2400" dirty="0"/>
              <a:t> Network … needs to be set up new for each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371A5-7059-8E67-D5D7-6FFCEB403F51}"/>
              </a:ext>
            </a:extLst>
          </p:cNvPr>
          <p:cNvSpPr txBox="1"/>
          <p:nvPr/>
        </p:nvSpPr>
        <p:spPr>
          <a:xfrm>
            <a:off x="8949266" y="555560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Neher</a:t>
            </a:r>
            <a:r>
              <a:rPr lang="en-US" dirty="0"/>
              <a:t> &amp; Bedford 2018</a:t>
            </a:r>
          </a:p>
        </p:txBody>
      </p:sp>
    </p:spTree>
    <p:extLst>
      <p:ext uri="{BB962C8B-B14F-4D97-AF65-F5344CB8AC3E}">
        <p14:creationId xmlns:p14="http://schemas.microsoft.com/office/powerpoint/2010/main" val="64723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FC9F-2CA2-C64B-920E-C2CB3F48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Bridging taxonomy and strain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8EC0F-47FB-12B9-4018-F3E96C65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we extend the use of ANI from the species rank towards the strain level … and </a:t>
            </a:r>
            <a:r>
              <a:rPr lang="en-US" b="1" dirty="0"/>
              <a:t>detect</a:t>
            </a:r>
            <a:r>
              <a:rPr lang="en-US" dirty="0"/>
              <a:t> outbreaks?</a:t>
            </a:r>
          </a:p>
          <a:p>
            <a:r>
              <a:rPr lang="en-US" dirty="0"/>
              <a:t>Yes, using the Life Identification Number (LIN) approach</a:t>
            </a:r>
          </a:p>
        </p:txBody>
      </p:sp>
    </p:spTree>
    <p:extLst>
      <p:ext uri="{BB962C8B-B14F-4D97-AF65-F5344CB8AC3E}">
        <p14:creationId xmlns:p14="http://schemas.microsoft.com/office/powerpoint/2010/main" val="3839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454</Words>
  <Application>Microsoft Macintosh PowerPoint</Application>
  <PresentationFormat>Widescreen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Open Sans</vt:lpstr>
      <vt:lpstr>Office Theme</vt:lpstr>
      <vt:lpstr>PowerPoint Presentation</vt:lpstr>
      <vt:lpstr>Science Fiction of Plant pathogen identification</vt:lpstr>
      <vt:lpstr>Pathogen Identification</vt:lpstr>
      <vt:lpstr>Taxonomy: identify to genus or species rank</vt:lpstr>
      <vt:lpstr>Genome-based taxonomic identification (focus on prokaryotes)</vt:lpstr>
      <vt:lpstr>Average Nucleotide Identity (ANI)</vt:lpstr>
      <vt:lpstr>Rank-based taxonomy using genomics</vt:lpstr>
      <vt:lpstr>Strain-typing using genomics</vt:lpstr>
      <vt:lpstr>Bridging taxonomy and strain typing</vt:lpstr>
      <vt:lpstr>PowerPoint Presentation</vt:lpstr>
      <vt:lpstr>Taxonomic Rank-Independent Taxonomy (simplified example)</vt:lpstr>
      <vt:lpstr>Taxonomic Rank-Independent Taxonomy (simplified example)</vt:lpstr>
      <vt:lpstr>Taxonomic Rank-Independent Taxonomy (simplified example)</vt:lpstr>
      <vt:lpstr>Real example: Ralstonia solanacearum species complex bacterial wilt  species, phylotypes, sequevars 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Vinatzer, Boris</dc:creator>
  <cp:lastModifiedBy>Vinatzer, Boris</cp:lastModifiedBy>
  <cp:revision>14</cp:revision>
  <dcterms:created xsi:type="dcterms:W3CDTF">2025-07-08T21:30:12Z</dcterms:created>
  <dcterms:modified xsi:type="dcterms:W3CDTF">2025-08-02T20:22:55Z</dcterms:modified>
</cp:coreProperties>
</file>